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현장 업무 개념 이미지 · 화면별 안내자료.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기능 관계 모식도 · 사건에 연결되는 기록의 범위.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업무 개념도 · 보건 절차는 사건·구역 조건에 따라 적용.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개발 UI · 시연 데이터 · 실제 운영 데이터 아님.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업무 개념도 · 보건 절차는 사건·구역 조건에 따라 적용.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업무 개념도 + 2026.10.21 개발 UI · 시연 데이터.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업무 개념도 · 방문 묶음은 공동 출입 승인권이 아님.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업무 개념도 · 사건 범위와 계정 권한에 따라 이용.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업무 권한 개념도 · 물리적인 서버 분리 의미 아님.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업무 개념도 + 개발 UI 시연 데이터 · 실제 운영 자료 아님.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2026.10.21 개발 UI · 시연 데이터 · 실제 운영 데이터 아님.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자료 구분: 라포넷 웹사이트 접속 · 서비스 접속 QR이며 개인 출입 QR이 아닙니다.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ohass.com" TargetMode="External"/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4" Type="http://schemas.openxmlformats.org/officeDocument/2006/relationships/image" Target="../media/image-12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 · 현장 통합관리</a:t>
            </a:r>
            <a:endParaRPr lang="en-US" sz="1000" dirty="0"/>
          </a:p>
        </p:txBody>
      </p:sp>
      <p:sp>
        <p:nvSpPr>
          <p:cNvPr id="6" name="Shape 2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현장 업무 개념 이미지 · 화면별 안내자료</a:t>
            </a:r>
            <a:endParaRPr lang="en-US" sz="800" dirty="0"/>
          </a:p>
        </p:txBody>
      </p:sp>
      <p:sp>
        <p:nvSpPr>
          <p:cNvPr id="8" name="Text 4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01 / 12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521208" y="1536192"/>
            <a:ext cx="38404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가축방역 현장</a:t>
            </a:r>
            <a:endParaRPr lang="en-US" sz="3300" dirty="0"/>
          </a:p>
          <a:p>
            <a:pPr indent="0" marL="0">
              <a:buNone/>
            </a:pPr>
            <a:r>
              <a:rPr lang="en-US" sz="33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통합관리시스템</a:t>
            </a:r>
            <a:endParaRPr lang="en-US" sz="3300" dirty="0"/>
          </a:p>
        </p:txBody>
      </p:sp>
      <p:sp>
        <p:nvSpPr>
          <p:cNvPr id="11" name="Shape 6"/>
          <p:cNvSpPr/>
          <p:nvPr/>
        </p:nvSpPr>
        <p:spPr>
          <a:xfrm>
            <a:off x="539496" y="3346704"/>
            <a:ext cx="420624" cy="59436"/>
          </a:xfrm>
          <a:prstGeom prst="rect">
            <a:avLst/>
          </a:prstGeom>
          <a:solidFill>
            <a:srgbClr val="4D9539"/>
          </a:solidFill>
          <a:ln w="7620">
            <a:solidFill>
              <a:srgbClr val="4D9539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539496" y="3675888"/>
            <a:ext cx="372160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사건 참여부터 보건 확인,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출입 기록과 문서까지 관리합니다.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539496" y="4837176"/>
            <a:ext cx="3749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4D953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 | LAFONET</a:t>
            </a:r>
            <a:endParaRPr lang="en-US" sz="1900" dirty="0"/>
          </a:p>
        </p:txBody>
      </p:sp>
      <p:pic>
        <p:nvPicPr>
          <p:cNvPr id="14" name="Image 2" descr="AI 생성 업무 개념도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968" y="1324742"/>
            <a:ext cx="7607808" cy="428166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39496" y="5925312"/>
            <a:ext cx="11064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Livestock · Access · Field · Operations · Network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01 · 관리 범위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75488" y="813816"/>
            <a:ext cx="112471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라포넷은 현장 업무를 사건 단위로 관리합니다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기능 관계 모식도 · 사건에 연결되는 기록의 범위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02 / 12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2920" y="1481328"/>
            <a:ext cx="1113739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B6C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사건은 참여자·보건 상태·출입 기록·차량·장비·문서를 묶어 관리하는 현장 단위입니다.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4690872" y="3529584"/>
            <a:ext cx="2788920" cy="795528"/>
          </a:xfrm>
          <a:prstGeom prst="rect">
            <a:avLst/>
          </a:prstGeom>
          <a:solidFill>
            <a:srgbClr val="EDF5E9"/>
          </a:solidFill>
          <a:ln w="7620">
            <a:solidFill>
              <a:srgbClr val="EDF5E9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4782312" y="3566160"/>
            <a:ext cx="26060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D953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사건 · 현장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4261104" y="4507992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 사건의 기록으로 연결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94360" y="2496312"/>
            <a:ext cx="3246120" cy="54864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85800" y="2532888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참여자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658368" y="3154680"/>
            <a:ext cx="311810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작업지 코드 참여 · 현장 서류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594360" y="4782312"/>
            <a:ext cx="3246120" cy="54864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85800" y="4818888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사람·차량·장비</a:t>
            </a:r>
            <a:endParaRPr lang="en-US" sz="1700" dirty="0"/>
          </a:p>
        </p:txBody>
      </p:sp>
      <p:sp>
        <p:nvSpPr>
          <p:cNvPr id="20" name="Text 15"/>
          <p:cNvSpPr/>
          <p:nvPr/>
        </p:nvSpPr>
        <p:spPr>
          <a:xfrm>
            <a:off x="658368" y="5440680"/>
            <a:ext cx="311810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개인별 출입과 동행 자산 연결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8339328" y="2203704"/>
            <a:ext cx="3246120" cy="54864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430768" y="2240280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보건 상태</a:t>
            </a:r>
            <a:endParaRPr lang="en-US" sz="1700" dirty="0"/>
          </a:p>
        </p:txBody>
      </p:sp>
      <p:sp>
        <p:nvSpPr>
          <p:cNvPr id="23" name="Text 18"/>
          <p:cNvSpPr/>
          <p:nvPr/>
        </p:nvSpPr>
        <p:spPr>
          <a:xfrm>
            <a:off x="8403336" y="2862072"/>
            <a:ext cx="311810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대상 확인 · 보건 판정</a:t>
            </a:r>
            <a:endParaRPr lang="en-US" sz="1400" dirty="0"/>
          </a:p>
        </p:txBody>
      </p:sp>
      <p:sp>
        <p:nvSpPr>
          <p:cNvPr id="24" name="Shape 19"/>
          <p:cNvSpPr/>
          <p:nvPr/>
        </p:nvSpPr>
        <p:spPr>
          <a:xfrm>
            <a:off x="8339328" y="3675888"/>
            <a:ext cx="3246120" cy="54864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8430768" y="3712464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출입 기록</a:t>
            </a:r>
            <a:endParaRPr lang="en-US" sz="1700" dirty="0"/>
          </a:p>
        </p:txBody>
      </p:sp>
      <p:sp>
        <p:nvSpPr>
          <p:cNvPr id="26" name="Text 21"/>
          <p:cNvSpPr/>
          <p:nvPr/>
        </p:nvSpPr>
        <p:spPr>
          <a:xfrm>
            <a:off x="8403336" y="4334256"/>
            <a:ext cx="311810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개인 QR 확인 · 입장·퇴장</a:t>
            </a:r>
            <a:endParaRPr lang="en-US" sz="1400" dirty="0"/>
          </a:p>
        </p:txBody>
      </p:sp>
      <p:sp>
        <p:nvSpPr>
          <p:cNvPr id="27" name="Shape 22"/>
          <p:cNvSpPr/>
          <p:nvPr/>
        </p:nvSpPr>
        <p:spPr>
          <a:xfrm>
            <a:off x="8339328" y="5148072"/>
            <a:ext cx="3246120" cy="54864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8430768" y="5184648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서류·명부</a:t>
            </a:r>
            <a:endParaRPr lang="en-US" sz="1700" dirty="0"/>
          </a:p>
        </p:txBody>
      </p:sp>
      <p:sp>
        <p:nvSpPr>
          <p:cNvPr id="29" name="Text 24"/>
          <p:cNvSpPr/>
          <p:nvPr/>
        </p:nvSpPr>
        <p:spPr>
          <a:xfrm>
            <a:off x="8403336" y="5806440"/>
            <a:ext cx="311810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사건별 기록 확인 · 내려받기</a:t>
            </a:r>
            <a:endParaRPr lang="en-US" sz="1400" dirty="0"/>
          </a:p>
        </p:txBody>
      </p:sp>
      <p:sp>
        <p:nvSpPr>
          <p:cNvPr id="30" name="Shape 25"/>
          <p:cNvSpPr/>
          <p:nvPr/>
        </p:nvSpPr>
        <p:spPr>
          <a:xfrm>
            <a:off x="3968496" y="2990088"/>
            <a:ext cx="557784" cy="704088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31" name="Shape 26"/>
          <p:cNvSpPr/>
          <p:nvPr/>
        </p:nvSpPr>
        <p:spPr>
          <a:xfrm flipV="1">
            <a:off x="3968496" y="4187952"/>
            <a:ext cx="557784" cy="96012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32" name="Shape 27"/>
          <p:cNvSpPr/>
          <p:nvPr/>
        </p:nvSpPr>
        <p:spPr>
          <a:xfrm flipV="1">
            <a:off x="7644384" y="2688336"/>
            <a:ext cx="521208" cy="100584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33" name="Shape 28"/>
          <p:cNvSpPr/>
          <p:nvPr/>
        </p:nvSpPr>
        <p:spPr>
          <a:xfrm>
            <a:off x="7644384" y="3922776"/>
            <a:ext cx="521208" cy="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34" name="Shape 29"/>
          <p:cNvSpPr/>
          <p:nvPr/>
        </p:nvSpPr>
        <p:spPr>
          <a:xfrm>
            <a:off x="7644384" y="4187952"/>
            <a:ext cx="521208" cy="1243584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02 · 전체 흐름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75488" y="813816"/>
            <a:ext cx="112471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현장 업무는 하나의 사건으로 이어집니다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업무 개념도 · 보건 절차는 사건·구역 조건에 따라 적용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03 / 12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2920" y="1481328"/>
            <a:ext cx="1113739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B6C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작업자의 참여·서류 작성부터 담당자의 확인과 출입 기록까지, 단계별 결과가 같은 사건에 남습니다.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548640" y="2249424"/>
            <a:ext cx="1847088" cy="59436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40080" y="2286000"/>
            <a:ext cx="1664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사건 참여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2468880" y="2546604"/>
            <a:ext cx="283464" cy="0"/>
          </a:xfrm>
          <a:prstGeom prst="line">
            <a:avLst/>
          </a:prstGeom>
          <a:noFill/>
          <a:ln w="22860">
            <a:solidFill>
              <a:srgbClr val="4D9539"/>
            </a:solidFill>
            <a:prstDash val="solid"/>
            <a:tailEnd type="triangle"/>
          </a:ln>
        </p:spPr>
      </p:sp>
      <p:sp>
        <p:nvSpPr>
          <p:cNvPr id="15" name="Shape 10"/>
          <p:cNvSpPr/>
          <p:nvPr/>
        </p:nvSpPr>
        <p:spPr>
          <a:xfrm>
            <a:off x="2852928" y="2249424"/>
            <a:ext cx="1847088" cy="59436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2944368" y="2286000"/>
            <a:ext cx="1664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서류·동의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4773168" y="2546604"/>
            <a:ext cx="283464" cy="0"/>
          </a:xfrm>
          <a:prstGeom prst="line">
            <a:avLst/>
          </a:prstGeom>
          <a:noFill/>
          <a:ln w="22860">
            <a:solidFill>
              <a:srgbClr val="4D9539"/>
            </a:solidFill>
            <a:prstDash val="solid"/>
            <a:tailEnd type="triangle"/>
          </a:ln>
        </p:spPr>
      </p:sp>
      <p:sp>
        <p:nvSpPr>
          <p:cNvPr id="18" name="Shape 13"/>
          <p:cNvSpPr/>
          <p:nvPr/>
        </p:nvSpPr>
        <p:spPr>
          <a:xfrm>
            <a:off x="5157216" y="2249424"/>
            <a:ext cx="1847088" cy="59436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5248656" y="2286000"/>
            <a:ext cx="1664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7B8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보건 확인</a:t>
            </a:r>
            <a:endParaRPr lang="en-US" sz="1700" dirty="0"/>
          </a:p>
        </p:txBody>
      </p:sp>
      <p:sp>
        <p:nvSpPr>
          <p:cNvPr id="20" name="Shape 15"/>
          <p:cNvSpPr/>
          <p:nvPr/>
        </p:nvSpPr>
        <p:spPr>
          <a:xfrm>
            <a:off x="7077456" y="2546604"/>
            <a:ext cx="283464" cy="0"/>
          </a:xfrm>
          <a:prstGeom prst="line">
            <a:avLst/>
          </a:prstGeom>
          <a:noFill/>
          <a:ln w="22860">
            <a:solidFill>
              <a:srgbClr val="4D9539"/>
            </a:solidFill>
            <a:prstDash val="solid"/>
            <a:tailEnd type="triangle"/>
          </a:ln>
        </p:spPr>
      </p:sp>
      <p:sp>
        <p:nvSpPr>
          <p:cNvPr id="21" name="Shape 16"/>
          <p:cNvSpPr/>
          <p:nvPr/>
        </p:nvSpPr>
        <p:spPr>
          <a:xfrm>
            <a:off x="7461504" y="2249424"/>
            <a:ext cx="1847088" cy="59436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7552944" y="2286000"/>
            <a:ext cx="1664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QR 출입</a:t>
            </a:r>
            <a:endParaRPr lang="en-US" sz="1700" dirty="0"/>
          </a:p>
        </p:txBody>
      </p:sp>
      <p:sp>
        <p:nvSpPr>
          <p:cNvPr id="23" name="Shape 18"/>
          <p:cNvSpPr/>
          <p:nvPr/>
        </p:nvSpPr>
        <p:spPr>
          <a:xfrm>
            <a:off x="9381744" y="2546604"/>
            <a:ext cx="283464" cy="0"/>
          </a:xfrm>
          <a:prstGeom prst="line">
            <a:avLst/>
          </a:prstGeom>
          <a:noFill/>
          <a:ln w="22860">
            <a:solidFill>
              <a:srgbClr val="4D9539"/>
            </a:solidFill>
            <a:prstDash val="solid"/>
            <a:tailEnd type="triangle"/>
          </a:ln>
        </p:spPr>
      </p:sp>
      <p:sp>
        <p:nvSpPr>
          <p:cNvPr id="24" name="Shape 19"/>
          <p:cNvSpPr/>
          <p:nvPr/>
        </p:nvSpPr>
        <p:spPr>
          <a:xfrm>
            <a:off x="9765792" y="2249424"/>
            <a:ext cx="1847088" cy="59436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9857232" y="2286000"/>
            <a:ext cx="1664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현황·문서</a:t>
            </a:r>
            <a:endParaRPr lang="en-US" sz="1700" dirty="0"/>
          </a:p>
        </p:txBody>
      </p:sp>
      <p:sp>
        <p:nvSpPr>
          <p:cNvPr id="26" name="Text 21"/>
          <p:cNvSpPr/>
          <p:nvPr/>
        </p:nvSpPr>
        <p:spPr>
          <a:xfrm>
            <a:off x="694944" y="3163824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3419856" y="316382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주요 업무</a:t>
            </a:r>
            <a:endParaRPr lang="en-US" sz="1200" dirty="0"/>
          </a:p>
        </p:txBody>
      </p:sp>
      <p:sp>
        <p:nvSpPr>
          <p:cNvPr id="28" name="Text 23"/>
          <p:cNvSpPr/>
          <p:nvPr/>
        </p:nvSpPr>
        <p:spPr>
          <a:xfrm>
            <a:off x="8412480" y="3163824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남는 기록</a:t>
            </a:r>
            <a:endParaRPr lang="en-US" sz="1200" dirty="0"/>
          </a:p>
        </p:txBody>
      </p:sp>
      <p:sp>
        <p:nvSpPr>
          <p:cNvPr id="29" name="Shape 24"/>
          <p:cNvSpPr/>
          <p:nvPr/>
        </p:nvSpPr>
        <p:spPr>
          <a:xfrm>
            <a:off x="557784" y="3593592"/>
            <a:ext cx="2029968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649224" y="3630168"/>
            <a:ext cx="18470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작업자</a:t>
            </a:r>
            <a:endParaRPr lang="en-US" sz="1700" dirty="0"/>
          </a:p>
        </p:txBody>
      </p:sp>
      <p:sp>
        <p:nvSpPr>
          <p:cNvPr id="31" name="Shape 26"/>
          <p:cNvSpPr/>
          <p:nvPr/>
        </p:nvSpPr>
        <p:spPr>
          <a:xfrm>
            <a:off x="2734056" y="3849624"/>
            <a:ext cx="466344" cy="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32" name="Shape 27"/>
          <p:cNvSpPr/>
          <p:nvPr/>
        </p:nvSpPr>
        <p:spPr>
          <a:xfrm>
            <a:off x="3383280" y="3593592"/>
            <a:ext cx="3822192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3474720" y="3630168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참여 · 서류 · QR</a:t>
            </a:r>
            <a:endParaRPr lang="en-US" sz="1700" dirty="0"/>
          </a:p>
        </p:txBody>
      </p:sp>
      <p:sp>
        <p:nvSpPr>
          <p:cNvPr id="34" name="Shape 29"/>
          <p:cNvSpPr/>
          <p:nvPr/>
        </p:nvSpPr>
        <p:spPr>
          <a:xfrm>
            <a:off x="7370064" y="3849624"/>
            <a:ext cx="512064" cy="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35" name="Shape 30"/>
          <p:cNvSpPr/>
          <p:nvPr/>
        </p:nvSpPr>
        <p:spPr>
          <a:xfrm>
            <a:off x="8074152" y="3593592"/>
            <a:ext cx="3557016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36" name="Text 31"/>
          <p:cNvSpPr/>
          <p:nvPr/>
        </p:nvSpPr>
        <p:spPr>
          <a:xfrm>
            <a:off x="8165592" y="3630168"/>
            <a:ext cx="33741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참여 상태</a:t>
            </a:r>
            <a:endParaRPr lang="en-US" sz="1700" dirty="0"/>
          </a:p>
        </p:txBody>
      </p:sp>
      <p:sp>
        <p:nvSpPr>
          <p:cNvPr id="37" name="Shape 32"/>
          <p:cNvSpPr/>
          <p:nvPr/>
        </p:nvSpPr>
        <p:spPr>
          <a:xfrm>
            <a:off x="557784" y="4261104"/>
            <a:ext cx="2029968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38" name="Text 33"/>
          <p:cNvSpPr/>
          <p:nvPr/>
        </p:nvSpPr>
        <p:spPr>
          <a:xfrm>
            <a:off x="649224" y="4297680"/>
            <a:ext cx="18470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보건 담당</a:t>
            </a:r>
            <a:endParaRPr lang="en-US" sz="1700" dirty="0"/>
          </a:p>
        </p:txBody>
      </p:sp>
      <p:sp>
        <p:nvSpPr>
          <p:cNvPr id="39" name="Shape 34"/>
          <p:cNvSpPr/>
          <p:nvPr/>
        </p:nvSpPr>
        <p:spPr>
          <a:xfrm>
            <a:off x="2734056" y="4517136"/>
            <a:ext cx="466344" cy="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40" name="Shape 35"/>
          <p:cNvSpPr/>
          <p:nvPr/>
        </p:nvSpPr>
        <p:spPr>
          <a:xfrm>
            <a:off x="3383280" y="4261104"/>
            <a:ext cx="3822192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41" name="Text 36"/>
          <p:cNvSpPr/>
          <p:nvPr/>
        </p:nvSpPr>
        <p:spPr>
          <a:xfrm>
            <a:off x="3474720" y="4297680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대상 확인 · 판정</a:t>
            </a:r>
            <a:endParaRPr lang="en-US" sz="1700" dirty="0"/>
          </a:p>
        </p:txBody>
      </p:sp>
      <p:sp>
        <p:nvSpPr>
          <p:cNvPr id="42" name="Shape 37"/>
          <p:cNvSpPr/>
          <p:nvPr/>
        </p:nvSpPr>
        <p:spPr>
          <a:xfrm>
            <a:off x="7370064" y="4517136"/>
            <a:ext cx="512064" cy="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43" name="Shape 38"/>
          <p:cNvSpPr/>
          <p:nvPr/>
        </p:nvSpPr>
        <p:spPr>
          <a:xfrm>
            <a:off x="8074152" y="4261104"/>
            <a:ext cx="3557016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44" name="Text 39"/>
          <p:cNvSpPr/>
          <p:nvPr/>
        </p:nvSpPr>
        <p:spPr>
          <a:xfrm>
            <a:off x="8165592" y="4297680"/>
            <a:ext cx="33741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7B8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보건 결과</a:t>
            </a:r>
            <a:endParaRPr lang="en-US" sz="1700" dirty="0"/>
          </a:p>
        </p:txBody>
      </p:sp>
      <p:sp>
        <p:nvSpPr>
          <p:cNvPr id="45" name="Shape 40"/>
          <p:cNvSpPr/>
          <p:nvPr/>
        </p:nvSpPr>
        <p:spPr>
          <a:xfrm>
            <a:off x="557784" y="4928616"/>
            <a:ext cx="2029968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46" name="Text 41"/>
          <p:cNvSpPr/>
          <p:nvPr/>
        </p:nvSpPr>
        <p:spPr>
          <a:xfrm>
            <a:off x="649224" y="4965192"/>
            <a:ext cx="18470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출입 담당</a:t>
            </a:r>
            <a:endParaRPr lang="en-US" sz="1700" dirty="0"/>
          </a:p>
        </p:txBody>
      </p:sp>
      <p:sp>
        <p:nvSpPr>
          <p:cNvPr id="47" name="Shape 42"/>
          <p:cNvSpPr/>
          <p:nvPr/>
        </p:nvSpPr>
        <p:spPr>
          <a:xfrm>
            <a:off x="2734056" y="5184648"/>
            <a:ext cx="466344" cy="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48" name="Shape 43"/>
          <p:cNvSpPr/>
          <p:nvPr/>
        </p:nvSpPr>
        <p:spPr>
          <a:xfrm>
            <a:off x="3383280" y="4928616"/>
            <a:ext cx="3822192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49" name="Text 44"/>
          <p:cNvSpPr/>
          <p:nvPr/>
        </p:nvSpPr>
        <p:spPr>
          <a:xfrm>
            <a:off x="3474720" y="4965192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개인 QR 확인</a:t>
            </a:r>
            <a:endParaRPr lang="en-US" sz="1700" dirty="0"/>
          </a:p>
        </p:txBody>
      </p:sp>
      <p:sp>
        <p:nvSpPr>
          <p:cNvPr id="50" name="Shape 45"/>
          <p:cNvSpPr/>
          <p:nvPr/>
        </p:nvSpPr>
        <p:spPr>
          <a:xfrm>
            <a:off x="7370064" y="5184648"/>
            <a:ext cx="512064" cy="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51" name="Shape 46"/>
          <p:cNvSpPr/>
          <p:nvPr/>
        </p:nvSpPr>
        <p:spPr>
          <a:xfrm>
            <a:off x="8074152" y="4928616"/>
            <a:ext cx="3557016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52" name="Text 47"/>
          <p:cNvSpPr/>
          <p:nvPr/>
        </p:nvSpPr>
        <p:spPr>
          <a:xfrm>
            <a:off x="8165592" y="4965192"/>
            <a:ext cx="33741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입·퇴장 기록</a:t>
            </a:r>
            <a:endParaRPr lang="en-US" sz="1700" dirty="0"/>
          </a:p>
        </p:txBody>
      </p:sp>
      <p:sp>
        <p:nvSpPr>
          <p:cNvPr id="53" name="Shape 48"/>
          <p:cNvSpPr/>
          <p:nvPr/>
        </p:nvSpPr>
        <p:spPr>
          <a:xfrm>
            <a:off x="557784" y="5596128"/>
            <a:ext cx="2029968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54" name="Text 49"/>
          <p:cNvSpPr/>
          <p:nvPr/>
        </p:nvSpPr>
        <p:spPr>
          <a:xfrm>
            <a:off x="649224" y="5632704"/>
            <a:ext cx="18470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운영 담당</a:t>
            </a:r>
            <a:endParaRPr lang="en-US" sz="1700" dirty="0"/>
          </a:p>
        </p:txBody>
      </p:sp>
      <p:sp>
        <p:nvSpPr>
          <p:cNvPr id="55" name="Shape 50"/>
          <p:cNvSpPr/>
          <p:nvPr/>
        </p:nvSpPr>
        <p:spPr>
          <a:xfrm>
            <a:off x="2734056" y="5852160"/>
            <a:ext cx="466344" cy="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56" name="Shape 51"/>
          <p:cNvSpPr/>
          <p:nvPr/>
        </p:nvSpPr>
        <p:spPr>
          <a:xfrm>
            <a:off x="3383280" y="5596128"/>
            <a:ext cx="3822192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57" name="Text 52"/>
          <p:cNvSpPr/>
          <p:nvPr/>
        </p:nvSpPr>
        <p:spPr>
          <a:xfrm>
            <a:off x="3474720" y="5632704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인원 · 문서 확인</a:t>
            </a:r>
            <a:endParaRPr lang="en-US" sz="1700" dirty="0"/>
          </a:p>
        </p:txBody>
      </p:sp>
      <p:sp>
        <p:nvSpPr>
          <p:cNvPr id="58" name="Shape 53"/>
          <p:cNvSpPr/>
          <p:nvPr/>
        </p:nvSpPr>
        <p:spPr>
          <a:xfrm>
            <a:off x="7370064" y="5852160"/>
            <a:ext cx="512064" cy="0"/>
          </a:xfrm>
          <a:prstGeom prst="line">
            <a:avLst/>
          </a:prstGeom>
          <a:noFill/>
          <a:ln w="22860">
            <a:solidFill>
              <a:srgbClr val="687582"/>
            </a:solidFill>
            <a:prstDash val="solid"/>
            <a:tailEnd type="triangle"/>
          </a:ln>
        </p:spPr>
      </p:sp>
      <p:sp>
        <p:nvSpPr>
          <p:cNvPr id="59" name="Shape 54"/>
          <p:cNvSpPr/>
          <p:nvPr/>
        </p:nvSpPr>
        <p:spPr>
          <a:xfrm>
            <a:off x="8074152" y="5596128"/>
            <a:ext cx="3557016" cy="512064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60" name="Text 55"/>
          <p:cNvSpPr/>
          <p:nvPr/>
        </p:nvSpPr>
        <p:spPr>
          <a:xfrm>
            <a:off x="8165592" y="5632704"/>
            <a:ext cx="33741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현장 현황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03 · 작업자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75488" y="813816"/>
            <a:ext cx="112471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작업자는 등록·서류 작성 후 내 QR을 제시합니다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개발 UI · 시연 데이터 · 실제 운영 데이터 아님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04 / 12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2920" y="1481328"/>
            <a:ext cx="1113739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B6C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기초정보를 등록하고 작업지 코드로 현장에 참여합니다. 이번 현장의 서류·서명을 작성한 뒤 내 QR을 제시합니다.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621792" y="2203704"/>
            <a:ext cx="3429000" cy="42976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713232" y="2240280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01  기초정보</a:t>
            </a:r>
            <a:endParaRPr lang="en-US" sz="1500" dirty="0"/>
          </a:p>
        </p:txBody>
      </p:sp>
      <p:pic>
        <p:nvPicPr>
          <p:cNvPr id="14" name="Image 2" descr="개발 UI 시연 데이터: 01  기초정보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610" y="2770632"/>
            <a:ext cx="1563364" cy="3383280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4389120" y="2203704"/>
            <a:ext cx="3429000" cy="42976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4480560" y="2240280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02  현장 서류·서명</a:t>
            </a:r>
            <a:endParaRPr lang="en-US" sz="1500" dirty="0"/>
          </a:p>
        </p:txBody>
      </p:sp>
      <p:pic>
        <p:nvPicPr>
          <p:cNvPr id="17" name="Image 3" descr="개발 UI 시연 데이터: 02  현장 서류·서명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938" y="2770632"/>
            <a:ext cx="1563364" cy="3383280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8156448" y="2203704"/>
            <a:ext cx="3429000" cy="42976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8247888" y="2240280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03  내 QR</a:t>
            </a:r>
            <a:endParaRPr lang="en-US" sz="1500" dirty="0"/>
          </a:p>
        </p:txBody>
      </p:sp>
      <p:pic>
        <p:nvPicPr>
          <p:cNvPr id="20" name="Image 4" descr="개발 UI 시연 데이터: 03  내 Q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9266" y="2770632"/>
            <a:ext cx="1563364" cy="33832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04 · 조건별 동선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75488" y="813816"/>
            <a:ext cx="112471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보건 대상은 경유하고, 같은 출입구로 합류합니다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업무 개념도 · 보건 절차는 사건·구역 조건에 따라 적용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05 / 12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2920" y="1481328"/>
            <a:ext cx="1113739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B6C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보건 확인이 필요한 참여자는 경유소에서 확인을 받습니다. 이후 같은 출입구에서 개인별 상태를 확인합니다.</a:t>
            </a:r>
            <a:endParaRPr lang="en-US" sz="1700" dirty="0"/>
          </a:p>
        </p:txBody>
      </p:sp>
      <p:pic>
        <p:nvPicPr>
          <p:cNvPr id="12" name="Image 2" descr="AI 생성 업무 개념도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911" y="2066544"/>
            <a:ext cx="6661419" cy="3749040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987552" y="5934456"/>
            <a:ext cx="2971800" cy="42976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1078992" y="5971032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공통 서류·동의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4105656" y="5952744"/>
            <a:ext cx="3931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4D953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0"/>
          <p:cNvSpPr/>
          <p:nvPr/>
        </p:nvSpPr>
        <p:spPr>
          <a:xfrm>
            <a:off x="4617720" y="5934456"/>
            <a:ext cx="2971800" cy="42976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7" name="Text 11"/>
          <p:cNvSpPr/>
          <p:nvPr/>
        </p:nvSpPr>
        <p:spPr>
          <a:xfrm>
            <a:off x="4709160" y="5971032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조건별 보건 경유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7754112" y="5952744"/>
            <a:ext cx="3931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4D953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9" name="Shape 13"/>
          <p:cNvSpPr/>
          <p:nvPr/>
        </p:nvSpPr>
        <p:spPr>
          <a:xfrm>
            <a:off x="8247888" y="5934456"/>
            <a:ext cx="2971800" cy="42976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8339328" y="5971032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개인 QR로 출입 기록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05 · QR 출입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75488" y="813816"/>
            <a:ext cx="112471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담당자의 확인이 입·퇴장 기록으로 남습니다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업무 개념도 + 2026.10.21 개발 UI · 시연 데이터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06 / 12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2920" y="1481328"/>
            <a:ext cx="1113739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B6C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QR은 개인을 식별하는 수단입니다. 담당자가 현재 상태를 확인한 뒤 입장·퇴장 시간을 기록합니다.</a:t>
            </a:r>
            <a:endParaRPr lang="en-US" sz="1700" dirty="0"/>
          </a:p>
        </p:txBody>
      </p:sp>
      <p:pic>
        <p:nvPicPr>
          <p:cNvPr id="12" name="Image 2" descr="AI 생성 업무 개념도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911" y="2258568"/>
            <a:ext cx="6856387" cy="3858768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8494776" y="2185416"/>
            <a:ext cx="3191256" cy="42976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8586216" y="2221992"/>
            <a:ext cx="30083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출입 담당 화면</a:t>
            </a:r>
            <a:endParaRPr lang="en-US" sz="1500" dirty="0"/>
          </a:p>
        </p:txBody>
      </p:sp>
      <p:pic>
        <p:nvPicPr>
          <p:cNvPr id="15" name="Image 3" descr="게이트 업무 화면. 예시 API 응답.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776" y="3105912"/>
            <a:ext cx="3191256" cy="212750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494776" y="5852160"/>
            <a:ext cx="31912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QR 제시 → 상태 확인 → 기록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06 · 사람과 자산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75488" y="813816"/>
            <a:ext cx="112471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사람은 개인별 확인, 차량·장비는 사건 연결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업무 개념도 · 방문 묶음은 공동 출입 승인권이 아님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07 / 12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2920" y="1481328"/>
            <a:ext cx="1113739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B6C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사람의 출입 판정은 개별로 유지하고, 함께 온 차량·장비는 해당 사건의 동행·사용 기록에 연결합니다.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594360" y="2340864"/>
            <a:ext cx="2926080" cy="56692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85800" y="2377440"/>
            <a:ext cx="2743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사람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658368" y="3008376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개인 QR · 개인별 출입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2057400" y="3401568"/>
            <a:ext cx="0" cy="283464"/>
          </a:xfrm>
          <a:prstGeom prst="line">
            <a:avLst/>
          </a:prstGeom>
          <a:noFill/>
          <a:ln w="22860">
            <a:solidFill>
              <a:srgbClr val="4D9539"/>
            </a:solidFill>
            <a:prstDash val="solid"/>
            <a:tailEnd type="triangle"/>
          </a:ln>
        </p:spPr>
      </p:sp>
      <p:sp>
        <p:nvSpPr>
          <p:cNvPr id="16" name="Shape 11"/>
          <p:cNvSpPr/>
          <p:nvPr/>
        </p:nvSpPr>
        <p:spPr>
          <a:xfrm>
            <a:off x="1069848" y="3840480"/>
            <a:ext cx="1965960" cy="640080"/>
          </a:xfrm>
          <a:prstGeom prst="rect">
            <a:avLst/>
          </a:prstGeom>
          <a:solidFill>
            <a:srgbClr val="EDF5E9"/>
          </a:solidFill>
          <a:ln w="7620">
            <a:solidFill>
              <a:srgbClr val="EDF5E9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1161288" y="3877056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D953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사건</a:t>
            </a:r>
            <a:endParaRPr lang="en-US" sz="1700" dirty="0"/>
          </a:p>
        </p:txBody>
      </p:sp>
      <p:sp>
        <p:nvSpPr>
          <p:cNvPr id="18" name="Shape 13"/>
          <p:cNvSpPr/>
          <p:nvPr/>
        </p:nvSpPr>
        <p:spPr>
          <a:xfrm flipV="1">
            <a:off x="1097280" y="4608576"/>
            <a:ext cx="548640" cy="429768"/>
          </a:xfrm>
          <a:prstGeom prst="line">
            <a:avLst/>
          </a:prstGeom>
          <a:noFill/>
          <a:ln w="22860">
            <a:solidFill>
              <a:srgbClr val="157B80"/>
            </a:solidFill>
            <a:prstDash val="solid"/>
            <a:tailEnd type="triangle"/>
          </a:ln>
        </p:spPr>
      </p:sp>
      <p:sp>
        <p:nvSpPr>
          <p:cNvPr id="19" name="Shape 14"/>
          <p:cNvSpPr/>
          <p:nvPr/>
        </p:nvSpPr>
        <p:spPr>
          <a:xfrm flipH="1" flipV="1">
            <a:off x="2468880" y="4608576"/>
            <a:ext cx="457200" cy="429768"/>
          </a:xfrm>
          <a:prstGeom prst="line">
            <a:avLst/>
          </a:prstGeom>
          <a:noFill/>
          <a:ln w="22860">
            <a:solidFill>
              <a:srgbClr val="157B80"/>
            </a:solidFill>
            <a:prstDash val="solid"/>
            <a:tailEnd type="triangle"/>
          </a:ln>
        </p:spPr>
      </p:sp>
      <p:sp>
        <p:nvSpPr>
          <p:cNvPr id="20" name="Shape 15"/>
          <p:cNvSpPr/>
          <p:nvPr/>
        </p:nvSpPr>
        <p:spPr>
          <a:xfrm>
            <a:off x="484632" y="5148072"/>
            <a:ext cx="1719072" cy="54864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576072" y="5184648"/>
            <a:ext cx="15361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7B8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차량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2423160" y="5148072"/>
            <a:ext cx="1719072" cy="548640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2514600" y="5184648"/>
            <a:ext cx="15361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7B8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장비</a:t>
            </a:r>
            <a:endParaRPr lang="en-US" sz="1700" dirty="0"/>
          </a:p>
        </p:txBody>
      </p:sp>
      <p:sp>
        <p:nvSpPr>
          <p:cNvPr id="24" name="Text 19"/>
          <p:cNvSpPr/>
          <p:nvPr/>
        </p:nvSpPr>
        <p:spPr>
          <a:xfrm>
            <a:off x="585216" y="5852160"/>
            <a:ext cx="3602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사건에 연결 · 동행·사용 기록</a:t>
            </a:r>
            <a:endParaRPr lang="en-US" sz="1200" dirty="0"/>
          </a:p>
        </p:txBody>
      </p:sp>
      <p:pic>
        <p:nvPicPr>
          <p:cNvPr id="25" name="Image 2" descr="AI 생성 업무 개념도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190" y="2249424"/>
            <a:ext cx="7051355" cy="39684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07 · 역할별 업무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75488" y="813816"/>
            <a:ext cx="112471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역할마다 필요한 업무 화면이 다릅니다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업무 개념도 · 사건 범위와 계정 권한에 따라 이용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08 / 12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2920" y="1481328"/>
            <a:ext cx="1113739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B6C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 사건을 보더라도 운영·보건·출입·조회 담당이 수행하는 업무와 이용할 수 있는 화면은 다릅니다.</a:t>
            </a:r>
            <a:endParaRPr lang="en-US" sz="1700" dirty="0"/>
          </a:p>
        </p:txBody>
      </p:sp>
      <p:pic>
        <p:nvPicPr>
          <p:cNvPr id="12" name="Image 2" descr="AI 생성 업무 개념도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647" y="2231136"/>
            <a:ext cx="7100097" cy="399592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842248" y="2267712"/>
            <a:ext cx="2834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운영 담당</a:t>
            </a:r>
            <a:endParaRPr lang="en-US" sz="2100" dirty="0"/>
          </a:p>
        </p:txBody>
      </p:sp>
      <p:sp>
        <p:nvSpPr>
          <p:cNvPr id="14" name="Text 8"/>
          <p:cNvSpPr/>
          <p:nvPr/>
        </p:nvSpPr>
        <p:spPr>
          <a:xfrm>
            <a:off x="8842248" y="267004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사건 · 인원 · 문서</a:t>
            </a:r>
            <a:endParaRPr lang="en-US" sz="1500" dirty="0"/>
          </a:p>
        </p:txBody>
      </p:sp>
      <p:sp>
        <p:nvSpPr>
          <p:cNvPr id="15" name="Shape 9"/>
          <p:cNvSpPr/>
          <p:nvPr/>
        </p:nvSpPr>
        <p:spPr>
          <a:xfrm>
            <a:off x="8842248" y="3081528"/>
            <a:ext cx="2761488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8842248" y="3218688"/>
            <a:ext cx="2834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보건 담당</a:t>
            </a:r>
            <a:endParaRPr lang="en-US" sz="2100" dirty="0"/>
          </a:p>
        </p:txBody>
      </p:sp>
      <p:sp>
        <p:nvSpPr>
          <p:cNvPr id="17" name="Text 11"/>
          <p:cNvSpPr/>
          <p:nvPr/>
        </p:nvSpPr>
        <p:spPr>
          <a:xfrm>
            <a:off x="8842248" y="362102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접수 · 보건 판정</a:t>
            </a:r>
            <a:endParaRPr lang="en-US" sz="1500" dirty="0"/>
          </a:p>
        </p:txBody>
      </p:sp>
      <p:sp>
        <p:nvSpPr>
          <p:cNvPr id="18" name="Shape 12"/>
          <p:cNvSpPr/>
          <p:nvPr/>
        </p:nvSpPr>
        <p:spPr>
          <a:xfrm>
            <a:off x="8842248" y="4032504"/>
            <a:ext cx="2761488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19" name="Text 13"/>
          <p:cNvSpPr/>
          <p:nvPr/>
        </p:nvSpPr>
        <p:spPr>
          <a:xfrm>
            <a:off x="8842248" y="4169664"/>
            <a:ext cx="2834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출입 담당</a:t>
            </a:r>
            <a:endParaRPr lang="en-US" sz="2100" dirty="0"/>
          </a:p>
        </p:txBody>
      </p:sp>
      <p:sp>
        <p:nvSpPr>
          <p:cNvPr id="20" name="Text 14"/>
          <p:cNvSpPr/>
          <p:nvPr/>
        </p:nvSpPr>
        <p:spPr>
          <a:xfrm>
            <a:off x="8842248" y="45720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QR 확인 · 출입 장부</a:t>
            </a:r>
            <a:endParaRPr lang="en-US" sz="1500" dirty="0"/>
          </a:p>
        </p:txBody>
      </p:sp>
      <p:sp>
        <p:nvSpPr>
          <p:cNvPr id="21" name="Shape 15"/>
          <p:cNvSpPr/>
          <p:nvPr/>
        </p:nvSpPr>
        <p:spPr>
          <a:xfrm>
            <a:off x="8842248" y="4983480"/>
            <a:ext cx="2761488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8842248" y="5120640"/>
            <a:ext cx="2834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조회 담당</a:t>
            </a:r>
            <a:endParaRPr lang="en-US" sz="2100" dirty="0"/>
          </a:p>
        </p:txBody>
      </p:sp>
      <p:sp>
        <p:nvSpPr>
          <p:cNvPr id="23" name="Text 17"/>
          <p:cNvSpPr/>
          <p:nvPr/>
        </p:nvSpPr>
        <p:spPr>
          <a:xfrm>
            <a:off x="8842248" y="552297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허용된 현황 조회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08 · 정보 접근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75488" y="813816"/>
            <a:ext cx="112471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건강 상세는 보건 권한으로 구분합니다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업무 권한 개념도 · 물리적인 서버 분리 의미 아님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09 / 12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2920" y="1481328"/>
            <a:ext cx="1113739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B6C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출입 업무에는 필요한 상태를 보여주고, 건강정보의 상세 조회·판정은 보건 권한에 따라 구분합니다.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557784" y="2670048"/>
            <a:ext cx="1472184" cy="667512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49224" y="2706624"/>
            <a:ext cx="12893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7B8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보건 담당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2139696" y="2999232"/>
            <a:ext cx="347472" cy="0"/>
          </a:xfrm>
          <a:prstGeom prst="line">
            <a:avLst/>
          </a:prstGeom>
          <a:noFill/>
          <a:ln w="22860">
            <a:solidFill>
              <a:srgbClr val="157B80"/>
            </a:solidFill>
            <a:prstDash val="solid"/>
            <a:tailEnd type="triangle"/>
          </a:ln>
        </p:spPr>
      </p:sp>
      <p:sp>
        <p:nvSpPr>
          <p:cNvPr id="15" name="Shape 10"/>
          <p:cNvSpPr/>
          <p:nvPr/>
        </p:nvSpPr>
        <p:spPr>
          <a:xfrm>
            <a:off x="2606040" y="2670048"/>
            <a:ext cx="1490472" cy="667512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2697480" y="2706624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7B8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건강 상세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594360" y="3538728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상세 확인·판정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585216" y="4114800"/>
            <a:ext cx="3483864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57784" y="4645152"/>
            <a:ext cx="1472184" cy="667512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49224" y="4681728"/>
            <a:ext cx="12893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운영·출입</a:t>
            </a:r>
            <a:endParaRPr lang="en-US" sz="1700" dirty="0"/>
          </a:p>
        </p:txBody>
      </p:sp>
      <p:sp>
        <p:nvSpPr>
          <p:cNvPr id="21" name="Shape 16"/>
          <p:cNvSpPr/>
          <p:nvPr/>
        </p:nvSpPr>
        <p:spPr>
          <a:xfrm>
            <a:off x="2139696" y="4974336"/>
            <a:ext cx="347472" cy="0"/>
          </a:xfrm>
          <a:prstGeom prst="line">
            <a:avLst/>
          </a:prstGeom>
          <a:noFill/>
          <a:ln w="22860">
            <a:solidFill>
              <a:srgbClr val="0D3561"/>
            </a:solidFill>
            <a:prstDash val="solid"/>
            <a:tailEnd type="triangle"/>
          </a:ln>
        </p:spPr>
      </p:sp>
      <p:sp>
        <p:nvSpPr>
          <p:cNvPr id="22" name="Shape 17"/>
          <p:cNvSpPr/>
          <p:nvPr/>
        </p:nvSpPr>
        <p:spPr>
          <a:xfrm>
            <a:off x="2606040" y="4645152"/>
            <a:ext cx="1490472" cy="667512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2697480" y="4681728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출입 상태</a:t>
            </a:r>
            <a:endParaRPr lang="en-US" sz="1700" dirty="0"/>
          </a:p>
        </p:txBody>
      </p:sp>
      <p:sp>
        <p:nvSpPr>
          <p:cNvPr id="24" name="Text 19"/>
          <p:cNvSpPr/>
          <p:nvPr/>
        </p:nvSpPr>
        <p:spPr>
          <a:xfrm>
            <a:off x="594360" y="5522976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업무에 필요한 상태 확인</a:t>
            </a:r>
            <a:endParaRPr lang="en-US" sz="1200" dirty="0"/>
          </a:p>
        </p:txBody>
      </p:sp>
      <p:pic>
        <p:nvPicPr>
          <p:cNvPr id="25" name="Image 2" descr="AI 생성 업무 개념도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395" y="2221992"/>
            <a:ext cx="7100097" cy="39959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09 · 문서 활용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75488" y="813816"/>
            <a:ext cx="112471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현장 기록에서 필요한 서류·명부를 꺼냅니다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업무 개념도 + 개발 UI 시연 데이터 · 실제 운영 자료 아님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 / 12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2920" y="1481328"/>
            <a:ext cx="1113739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B6C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사건의 서류·서명과 참여자 기록을 확인한 뒤, 필요한 문서와 명부를 선택해 내려받습니다.</a:t>
            </a:r>
            <a:endParaRPr lang="en-US" sz="1700" dirty="0"/>
          </a:p>
        </p:txBody>
      </p:sp>
      <p:pic>
        <p:nvPicPr>
          <p:cNvPr id="12" name="Image 2" descr="AI 생성 업무 개념도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00" y="2258568"/>
            <a:ext cx="6937624" cy="3904488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8467344" y="2185416"/>
            <a:ext cx="3264408" cy="42976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8558784" y="2221992"/>
            <a:ext cx="3081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사건별 문서 화면</a:t>
            </a:r>
            <a:endParaRPr lang="en-US" sz="1500" dirty="0"/>
          </a:p>
        </p:txBody>
      </p:sp>
      <p:pic>
        <p:nvPicPr>
          <p:cNvPr id="15" name="Image 3" descr="개발 UI 서류 선택 화면. 예시 데이터.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344" y="2903220"/>
            <a:ext cx="3264408" cy="2176272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8467344" y="5522976"/>
            <a:ext cx="1536192" cy="42976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7" name="Text 10"/>
          <p:cNvSpPr/>
          <p:nvPr/>
        </p:nvSpPr>
        <p:spPr>
          <a:xfrm>
            <a:off x="8558784" y="5559552"/>
            <a:ext cx="13533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PDF·ZIP</a:t>
            </a:r>
            <a:endParaRPr lang="en-US" sz="1500" dirty="0"/>
          </a:p>
        </p:txBody>
      </p:sp>
      <p:sp>
        <p:nvSpPr>
          <p:cNvPr id="18" name="Shape 11"/>
          <p:cNvSpPr/>
          <p:nvPr/>
        </p:nvSpPr>
        <p:spPr>
          <a:xfrm>
            <a:off x="10158984" y="5522976"/>
            <a:ext cx="1572768" cy="429768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10250424" y="5559552"/>
            <a:ext cx="1389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명부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 · 현장 운영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75488" y="813816"/>
            <a:ext cx="112471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현황과 기록을 운영 화면에서 확인합니다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2026.10.21 개발 UI · 시연 데이터 · 실제 운영 데이터 아님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 / 12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2920" y="1481328"/>
            <a:ext cx="1113739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B6C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시연은 사건 → 참여자 → 차량·장비 → 보건 → QR 출입 → 기록·문서 순서로 진행합니다.</a:t>
            </a:r>
            <a:endParaRPr lang="en-US" sz="1700" dirty="0"/>
          </a:p>
        </p:txBody>
      </p:sp>
      <p:pic>
        <p:nvPicPr>
          <p:cNvPr id="12" name="Image 2" descr="운영자 사건 현황. 예시 API 응답 검증 화면.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894" y="2240280"/>
            <a:ext cx="5966460" cy="397764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714232" y="2313432"/>
            <a:ext cx="3474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953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01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9162288" y="2299716"/>
            <a:ext cx="2514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참여 현황</a:t>
            </a:r>
            <a:endParaRPr lang="en-US" sz="2100" dirty="0"/>
          </a:p>
        </p:txBody>
      </p:sp>
      <p:sp>
        <p:nvSpPr>
          <p:cNvPr id="15" name="Text 9"/>
          <p:cNvSpPr/>
          <p:nvPr/>
        </p:nvSpPr>
        <p:spPr>
          <a:xfrm>
            <a:off x="9162288" y="2770632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누가 참여했고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어떤 상태인지 확인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8714232" y="3593592"/>
            <a:ext cx="3474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953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02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9162288" y="3579876"/>
            <a:ext cx="2514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업무 이동</a:t>
            </a:r>
            <a:endParaRPr lang="en-US" sz="2100" dirty="0"/>
          </a:p>
        </p:txBody>
      </p:sp>
      <p:sp>
        <p:nvSpPr>
          <p:cNvPr id="18" name="Text 12"/>
          <p:cNvSpPr/>
          <p:nvPr/>
        </p:nvSpPr>
        <p:spPr>
          <a:xfrm>
            <a:off x="9162288" y="4050792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담당 업무에 맞는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보건·출입 화면으로 이동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8714232" y="4873752"/>
            <a:ext cx="3474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953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9162288" y="4860036"/>
            <a:ext cx="2514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기록 활용</a:t>
            </a:r>
            <a:endParaRPr lang="en-US" sz="2100" dirty="0"/>
          </a:p>
        </p:txBody>
      </p:sp>
      <p:sp>
        <p:nvSpPr>
          <p:cNvPr id="21" name="Text 15"/>
          <p:cNvSpPr/>
          <p:nvPr/>
        </p:nvSpPr>
        <p:spPr>
          <a:xfrm>
            <a:off x="9162288" y="5330952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출입 이력과 서류를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 사건에서 조회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사용자 제공 라포넷 심볼 원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5103"/>
            <a:ext cx="384048" cy="383027"/>
          </a:xfrm>
          <a:prstGeom prst="rect">
            <a:avLst/>
          </a:prstGeom>
        </p:spPr>
      </p:pic>
      <p:pic>
        <p:nvPicPr>
          <p:cNvPr id="3" name="Image 1" descr="사용자 제공 LAFONET 원본 워드마크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38956"/>
            <a:ext cx="1810512" cy="21703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89504" y="2011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7955280" y="192024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 · 서비스 접속</a:t>
            </a:r>
            <a:endParaRPr lang="en-US" sz="1000" dirty="0"/>
          </a:p>
        </p:txBody>
      </p:sp>
      <p:sp>
        <p:nvSpPr>
          <p:cNvPr id="6" name="Shape 2"/>
          <p:cNvSpPr/>
          <p:nvPr/>
        </p:nvSpPr>
        <p:spPr>
          <a:xfrm>
            <a:off x="457200" y="6419088"/>
            <a:ext cx="11283696" cy="0"/>
          </a:xfrm>
          <a:prstGeom prst="line">
            <a:avLst/>
          </a:prstGeom>
          <a:noFill/>
          <a:ln w="12700">
            <a:solidFill>
              <a:srgbClr val="E2E8ED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6519672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 웹사이트 접속 · 서비스 접속 QR이며 개인 출입 QR이 아닙니다</a:t>
            </a:r>
            <a:endParaRPr lang="en-US" sz="800" dirty="0"/>
          </a:p>
        </p:txBody>
      </p:sp>
      <p:sp>
        <p:nvSpPr>
          <p:cNvPr id="8" name="Text 4"/>
          <p:cNvSpPr/>
          <p:nvPr/>
        </p:nvSpPr>
        <p:spPr>
          <a:xfrm>
            <a:off x="11027664" y="6492240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 / 12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548640" y="1463040"/>
            <a:ext cx="5998464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현장 업무를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라포넷에서 시작하세요</a:t>
            </a:r>
            <a:endParaRPr lang="en-US" sz="3400" dirty="0"/>
          </a:p>
        </p:txBody>
      </p:sp>
      <p:sp>
        <p:nvSpPr>
          <p:cNvPr id="11" name="Shape 6"/>
          <p:cNvSpPr/>
          <p:nvPr/>
        </p:nvSpPr>
        <p:spPr>
          <a:xfrm>
            <a:off x="566928" y="3172968"/>
            <a:ext cx="438912" cy="59436"/>
          </a:xfrm>
          <a:prstGeom prst="rect">
            <a:avLst/>
          </a:prstGeom>
          <a:solidFill>
            <a:srgbClr val="4D9539"/>
          </a:solidFill>
          <a:ln w="7620">
            <a:solidFill>
              <a:srgbClr val="4D9539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566928" y="3520440"/>
            <a:ext cx="59893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휴대전화 카메라로 QR을 스캔하거나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아래 주소를 브라우저에 입력하세요.</a:t>
            </a:r>
            <a:endParaRPr lang="en-US" sz="1900" dirty="0"/>
          </a:p>
        </p:txBody>
      </p:sp>
      <p:sp>
        <p:nvSpPr>
          <p:cNvPr id="13" name="Text 8">
            <a:hlinkClick r:id="rId3" tooltip=""/>
          </p:cNvPr>
          <p:cNvSpPr/>
          <p:nvPr/>
        </p:nvSpPr>
        <p:spPr>
          <a:xfrm>
            <a:off x="566928" y="4608576"/>
            <a:ext cx="5897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u="sng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https://rohass.com</a:t>
            </a:r>
            <a:endParaRPr lang="en-US" sz="2900" dirty="0"/>
          </a:p>
        </p:txBody>
      </p:sp>
      <p:sp>
        <p:nvSpPr>
          <p:cNvPr id="14" name="Text 9"/>
          <p:cNvSpPr/>
          <p:nvPr/>
        </p:nvSpPr>
        <p:spPr>
          <a:xfrm>
            <a:off x="585216" y="5422392"/>
            <a:ext cx="5879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758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가축방역 현장 통합관리시스템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585216" y="5879592"/>
            <a:ext cx="5879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Livestock · Access · Field · Operations · Network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7269480" y="1435608"/>
            <a:ext cx="4398264" cy="4700016"/>
          </a:xfrm>
          <a:prstGeom prst="rect">
            <a:avLst/>
          </a:prstGeom>
          <a:solidFill>
            <a:srgbClr val="F4F7F9"/>
          </a:solidFill>
          <a:ln w="7620">
            <a:solidFill>
              <a:srgbClr val="F4F7F9"/>
            </a:solidFill>
            <a:prstDash val="solid"/>
          </a:ln>
        </p:spPr>
      </p:sp>
      <p:pic>
        <p:nvPicPr>
          <p:cNvPr id="17" name="Image 2" descr="라포넷 접속 QR https://rohass.com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0" y="1746504"/>
            <a:ext cx="3767328" cy="376732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452360" y="570585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356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카메라로 QR을 스캔하세요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BM Plex Sans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라포넷 — 가축방역 현장 통합관리시스템</dc:title>
  <dc:subject>Livestock · Access · Field · Operations · Network</dc:subject>
  <dc:creator>LAFONET</dc:creator>
  <cp:lastModifiedBy>LAFONET</cp:lastModifiedBy>
  <cp:revision>1</cp:revision>
  <dcterms:created xsi:type="dcterms:W3CDTF">2026-10-21T03:24:57Z</dcterms:created>
  <dcterms:modified xsi:type="dcterms:W3CDTF">2026-10-21T03:24:57Z</dcterms:modified>
</cp:coreProperties>
</file>